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0080625" cy="7559675" type="screen4x3"/>
  <p:notesSz cx="6735763" cy="98694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04" y="-10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23126" cy="493151"/>
          </a:xfrm>
          <a:prstGeom prst="rect">
            <a:avLst/>
          </a:prstGeom>
          <a:noFill/>
          <a:ln>
            <a:noFill/>
          </a:ln>
        </p:spPr>
        <p:txBody>
          <a:bodyPr vert="horz" wrap="none" lIns="81882" tIns="40941" rIns="81882" bIns="40941" anchorCtr="0" compatLnSpc="0"/>
          <a:lstStyle/>
          <a:p>
            <a:pPr hangingPunct="0">
              <a:defRPr sz="1400"/>
            </a:pPr>
            <a:endParaRPr lang="es-E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2 Marcador de fecha"/>
          <p:cNvSpPr txBox="1">
            <a:spLocks noGrp="1"/>
          </p:cNvSpPr>
          <p:nvPr>
            <p:ph type="dt" sz="quarter" idx="1"/>
          </p:nvPr>
        </p:nvSpPr>
        <p:spPr>
          <a:xfrm>
            <a:off x="3812606" y="0"/>
            <a:ext cx="2923126" cy="493151"/>
          </a:xfrm>
          <a:prstGeom prst="rect">
            <a:avLst/>
          </a:prstGeom>
          <a:noFill/>
          <a:ln>
            <a:noFill/>
          </a:ln>
        </p:spPr>
        <p:txBody>
          <a:bodyPr vert="horz" wrap="none" lIns="81882" tIns="40941" rIns="81882" bIns="40941" anchorCtr="0" compatLnSpc="0"/>
          <a:lstStyle/>
          <a:p>
            <a:pPr algn="r" hangingPunct="0">
              <a:defRPr sz="1400"/>
            </a:pPr>
            <a:endParaRPr lang="es-E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3 Marcador de pie de página"/>
          <p:cNvSpPr txBox="1">
            <a:spLocks noGrp="1"/>
          </p:cNvSpPr>
          <p:nvPr>
            <p:ph type="ftr" sz="quarter" idx="2"/>
          </p:nvPr>
        </p:nvSpPr>
        <p:spPr>
          <a:xfrm>
            <a:off x="0" y="9376177"/>
            <a:ext cx="2923126" cy="493151"/>
          </a:xfrm>
          <a:prstGeom prst="rect">
            <a:avLst/>
          </a:prstGeom>
          <a:noFill/>
          <a:ln>
            <a:noFill/>
          </a:ln>
        </p:spPr>
        <p:txBody>
          <a:bodyPr vert="horz" wrap="none" lIns="81882" tIns="40941" rIns="81882" bIns="40941" anchor="b" anchorCtr="0" compatLnSpc="0"/>
          <a:lstStyle/>
          <a:p>
            <a:pPr hangingPunct="0">
              <a:defRPr sz="1400"/>
            </a:pPr>
            <a:endParaRPr lang="es-E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4 Marcador de número de diapositiva"/>
          <p:cNvSpPr txBox="1">
            <a:spLocks noGrp="1"/>
          </p:cNvSpPr>
          <p:nvPr>
            <p:ph type="sldNum" sz="quarter" idx="3"/>
          </p:nvPr>
        </p:nvSpPr>
        <p:spPr>
          <a:xfrm>
            <a:off x="3812606" y="9376177"/>
            <a:ext cx="2923126" cy="493151"/>
          </a:xfrm>
          <a:prstGeom prst="rect">
            <a:avLst/>
          </a:prstGeom>
          <a:noFill/>
          <a:ln>
            <a:noFill/>
          </a:ln>
        </p:spPr>
        <p:txBody>
          <a:bodyPr vert="horz" wrap="none" lIns="81882" tIns="40941" rIns="81882" bIns="40941" anchor="b" anchorCtr="0" compatLnSpc="0"/>
          <a:lstStyle/>
          <a:p>
            <a:pPr algn="r" hangingPunct="0">
              <a:defRPr sz="1400"/>
            </a:pPr>
            <a:fld id="{29BBDC12-1F55-4471-BF1C-B2D9A904C581}" type="slidenum">
              <a:t>‹Nº›</a:t>
            </a:fld>
            <a:endParaRPr lang="es-ES" sz="1300"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41363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4" name="3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4 Marcador de fecha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pie de página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A67CB72-315C-41D7-AF73-2D0EEF3B3F4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047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s-ES" sz="2000" b="0" i="0" u="none" strike="noStrike" kern="1200">
        <a:ln>
          <a:noFill/>
        </a:ln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530960"/>
          </a:xfrm>
        </p:spPr>
        <p:txBody>
          <a:bodyPr wrap="square" lIns="90000" tIns="45000" rIns="90000" bIns="45000" anchor="t">
            <a:spAutoFit/>
          </a:bodyPr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  <p:sp>
        <p:nvSpPr>
          <p:cNvPr id="3" name="2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640" y="812520"/>
            <a:ext cx="5346000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901800" y="750960"/>
            <a:ext cx="4930560" cy="369863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73560" y="4687920"/>
            <a:ext cx="5388120" cy="4440600"/>
          </a:xfrm>
        </p:spPr>
        <p:txBody>
          <a:bodyPr wrap="square" lIns="90000" tIns="45000" rIns="90000" bIns="45000" anchor="t"/>
          <a:lstStyle/>
          <a:p>
            <a:pPr lvl="0"/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3EB753-2361-4F1E-853D-0A1A7F80B4F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174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09B8C5-5B3E-4532-82D9-FFFA1F4B7AF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51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EADB41-3E9C-4E68-B3A9-AA35ADA77CD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83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90DCBB3-613C-4FD6-AA23-8929F03FB46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351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2DFED60-3BD2-4A3B-87F1-6ED3DB17352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72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1AA8A3-E205-4921-9FEC-C241248B1D9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731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A30A77-03D4-4C96-8BE3-C2678D56C7A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77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227555-CCF4-4196-A9B7-FF38E081427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20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FA7D0A-C0F0-4A6F-81B3-FDCBADB3B49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673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632C88-2F57-461E-8079-897CE9BE79E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03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8850" y="1768475"/>
            <a:ext cx="2266950" cy="498951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3238" y="1768475"/>
            <a:ext cx="6653212" cy="498951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8E9EBF-B612-45AF-9A4D-C1EE0AF81C7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46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A64036-3B2E-4743-8DA6-4E9A0455C06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56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2DA6D6-940C-4705-B98D-F5CDE30F993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5463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67820E-FF15-45A7-9890-C7BF140F43F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32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91EAB6-C98B-4550-8C7E-1AFF9E8E2C2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7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35AF45B-667C-41AB-8BE6-01504643772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51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A4A908-2945-4E63-8024-1C25410AC1E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273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D803DF-F1B9-4D1C-A7C0-C488449DB3A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634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8D6F41-12D4-4088-8C71-B56FAD835B8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21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C60C38-8209-4CC5-90E4-70C44233123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45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E16597-89C5-45FB-9CE9-418BB718802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524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1E2516-29EA-4EE5-9A08-21E7DF2224F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3810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755639" y="2347920"/>
            <a:ext cx="8569080" cy="1620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s-ES"/>
              <a:t>Pulse para editar el formato del texto de títuloHaga clic para modificar el estilo de título del patrón</a:t>
            </a:r>
          </a:p>
        </p:txBody>
      </p:sp>
      <p:sp>
        <p:nvSpPr>
          <p:cNvPr id="3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792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4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464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792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4C69A5C-E609-443A-86C6-F811C1F8E940}" type="slidenum">
              <a:t>‹Nº›</a:t>
            </a:fld>
            <a:endParaRPr lang="es-ES"/>
          </a:p>
        </p:txBody>
      </p:sp>
      <p:sp>
        <p:nvSpPr>
          <p:cNvPr id="6" name="5 Marcador de texto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2000" cy="49888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lvl="0" algn="ctr" rtl="0" hangingPunct="0">
        <a:buNone/>
        <a:tabLst/>
        <a:defRPr lang="es-ES" sz="4400" b="0" i="0" u="none" strike="noStrike" kern="1200" spc="0">
          <a:ln>
            <a:noFill/>
          </a:ln>
          <a:solidFill>
            <a:srgbClr val="000000"/>
          </a:solidFill>
          <a:latin typeface="Arial" pitchFamily="18"/>
          <a:ea typeface="Microsoft YaHei" pitchFamily="2"/>
          <a:cs typeface="Arial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1417"/>
        </a:spcAft>
        <a:tabLst/>
        <a:defRPr lang="es-ES" sz="3200" b="0" i="0" u="none" strike="noStrike" kern="1200" spc="0">
          <a:ln>
            <a:noFill/>
          </a:ln>
          <a:solidFill>
            <a:srgbClr val="000000"/>
          </a:solidFill>
          <a:latin typeface="Arial" pitchFamily="18"/>
          <a:ea typeface="Microsoft YaHei" pitchFamily="2"/>
          <a:cs typeface="Ari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792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3" name="2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464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es-E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4" name="3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7920" cy="5209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7D71FBA-7F18-4964-A280-2F6DE19C6DC5}" type="slidenum">
              <a:t>‹Nº›</a:t>
            </a:fld>
            <a:endParaRPr lang="es-ES"/>
          </a:p>
        </p:txBody>
      </p:sp>
      <p:sp>
        <p:nvSpPr>
          <p:cNvPr id="5" name="4 Marcador de título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6" name="5 Marcador de texto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2000" cy="49888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1">
        <a:tabLst/>
        <a:defRPr lang="es-ES" sz="1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1417"/>
        </a:spcAft>
        <a:tabLst/>
        <a:defRPr lang="es-ES" sz="3200" b="0" i="0" u="none" strike="noStrike" kern="1200" spc="0">
          <a:ln>
            <a:noFill/>
          </a:ln>
          <a:solidFill>
            <a:srgbClr val="000000"/>
          </a:solidFill>
          <a:latin typeface="Arial" pitchFamily="18"/>
          <a:ea typeface="Microsoft YaHei" pitchFamily="2"/>
          <a:cs typeface="Ari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755639" y="1512000"/>
            <a:ext cx="8569080" cy="180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b="1" u="sng">
                <a:effectLst>
                  <a:outerShdw dist="17961" dir="2700000">
                    <a:scrgbClr r="0" g="0" b="0"/>
                  </a:outerShdw>
                </a:effectLst>
              </a:rPr>
              <a:t>BOX DE REANIMACION URG HªSAN ELOY</a:t>
            </a:r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4294967295"/>
          </p:nvPr>
        </p:nvSpPr>
        <p:spPr>
          <a:xfrm>
            <a:off x="1584000" y="3384000"/>
            <a:ext cx="7056000" cy="15120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es-ES" sz="2800">
                <a:latin typeface="Arial" pitchFamily="18"/>
                <a:ea typeface="Microsoft YaHei" pitchFamily="2"/>
                <a:cs typeface="Arial" pitchFamily="2"/>
              </a:rPr>
              <a:t>DRA.ARENAS</a:t>
            </a:r>
          </a:p>
          <a:p>
            <a:pPr marL="0" lvl="0" indent="0" algn="ctr">
              <a:buNone/>
            </a:pPr>
            <a:r>
              <a:rPr lang="es-ES" sz="2400">
                <a:latin typeface="Arial" pitchFamily="18"/>
                <a:ea typeface="Microsoft YaHei" pitchFamily="2"/>
                <a:cs typeface="Arial" pitchFamily="2"/>
              </a:rPr>
              <a:t>Octubre 2016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240000" y="4536000"/>
            <a:ext cx="3671999" cy="221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NITOR LIFEPAK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MONITOR LIFEPAK 12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9640" y="1440000"/>
            <a:ext cx="9360720" cy="57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PCIONES DEL LIFEPAK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OPCIONES DEL LIFEPAK 12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1584000" y="1562760"/>
            <a:ext cx="6983640" cy="49888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1</a:t>
            </a:r>
            <a:r>
              <a:rPr lang="es-ES" sz="2600"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2200" b="1" i="1" u="sng">
                <a:latin typeface="Arial" pitchFamily="18"/>
                <a:ea typeface="Microsoft YaHei" pitchFamily="2"/>
                <a:cs typeface="Arial" pitchFamily="2"/>
              </a:rPr>
              <a:t>PARA MONITORIZACION DEL PACIENTE</a:t>
            </a: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: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                      - EKG, TA, FC, SatO2,                                                    - Capnometria (CO2)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2. </a:t>
            </a:r>
            <a:r>
              <a:rPr lang="es-ES" sz="2200" b="1" i="1" u="sng">
                <a:latin typeface="Arial" pitchFamily="18"/>
                <a:ea typeface="Microsoft YaHei" pitchFamily="2"/>
                <a:cs typeface="Arial" pitchFamily="2"/>
              </a:rPr>
              <a:t>DESFIBRILADOR</a:t>
            </a: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3. </a:t>
            </a:r>
            <a:r>
              <a:rPr lang="es-ES" sz="2200" b="1" i="1" u="sng">
                <a:latin typeface="Arial" pitchFamily="18"/>
                <a:ea typeface="Microsoft YaHei" pitchFamily="2"/>
                <a:cs typeface="Arial" pitchFamily="2"/>
              </a:rPr>
              <a:t>CARDIOVERSION SINCRONIZADA</a:t>
            </a: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4. </a:t>
            </a:r>
            <a:r>
              <a:rPr lang="es-ES" sz="2200" b="1" i="1" u="sng">
                <a:latin typeface="Arial" pitchFamily="18"/>
                <a:ea typeface="Microsoft YaHei" pitchFamily="2"/>
                <a:cs typeface="Arial" pitchFamily="2"/>
              </a:rPr>
              <a:t>MARCAPASOS TRANSCUTANEO</a:t>
            </a: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IFEPAK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400" b="1" u="sng">
                <a:latin typeface="Arial" pitchFamily="18"/>
              </a:rPr>
              <a:t>LIFEPAK 12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440000"/>
            <a:ext cx="4426200" cy="531792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>
                <a:latin typeface="Arial" pitchFamily="18"/>
                <a:ea typeface="Microsoft YaHei" pitchFamily="2"/>
                <a:cs typeface="Arial" pitchFamily="2"/>
              </a:rPr>
              <a:t> ANTERIOR</a:t>
            </a: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4294967295"/>
          </p:nvPr>
        </p:nvSpPr>
        <p:spPr>
          <a:xfrm>
            <a:off x="5151960" y="1419120"/>
            <a:ext cx="4426200" cy="49888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>
                <a:latin typeface="Arial" pitchFamily="18"/>
                <a:ea typeface="Microsoft YaHei" pitchFamily="2"/>
                <a:cs typeface="Arial" pitchFamily="2"/>
              </a:rPr>
              <a:t>POSTERIOR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7640" y="2448000"/>
            <a:ext cx="4680000" cy="453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40000" y="2448000"/>
            <a:ext cx="4751279" cy="4535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OTONAJE LIFEPAK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BOTONAJE LIFEPAK 12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7000" y="1584000"/>
            <a:ext cx="2133000" cy="499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520000" y="1998719"/>
            <a:ext cx="3959640" cy="448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439320" y="3168000"/>
            <a:ext cx="1551960" cy="314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8048880" y="1375200"/>
            <a:ext cx="1866239" cy="302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8064360" y="4756680"/>
            <a:ext cx="1727640" cy="215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ESFIBRIL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DESFIBRILACION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2359" y="1224360"/>
            <a:ext cx="2519640" cy="525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880360" y="1224000"/>
            <a:ext cx="4751640" cy="39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703999" y="1224000"/>
            <a:ext cx="2087640" cy="302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7272000" y="4536360"/>
            <a:ext cx="2519640" cy="280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5273640" y="5400000"/>
            <a:ext cx="1710360" cy="151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3528000" y="5400000"/>
            <a:ext cx="1367640" cy="1086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ESFIBRIL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DESFIBRILACION</a:t>
            </a:r>
          </a:p>
        </p:txBody>
      </p:sp>
      <p:sp>
        <p:nvSpPr>
          <p:cNvPr id="3" name="2 CuadroTexto"/>
          <p:cNvSpPr/>
          <p:nvPr/>
        </p:nvSpPr>
        <p:spPr>
          <a:xfrm>
            <a:off x="1007999" y="1368000"/>
            <a:ext cx="8135640" cy="5183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1.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Pulsar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ENCEND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2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Confirmar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CONEXION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del cable al desfibrilador.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3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Colocar 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PALAS con gel conductor  sobre el paciente (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ant-lat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      y verificar ritmo desfibrilable.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1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4.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Seleccionar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ENERG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360J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5.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Pulsar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CARGA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(en palas o en monitor).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6.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Confirmar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SEGURIDAD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del personal: “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UNO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me aparto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;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DOS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todo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      el mundo fuera;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TRES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desfibrilo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”.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7.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Pulsar boton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DESCARGA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(pulsar botones en cada pala o del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      monitor).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RDIOVERSION SINCRONIZ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CARDIOVERSION SINCRONIZADA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360" y="1368000"/>
            <a:ext cx="2663640" cy="27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04360" y="1368000"/>
            <a:ext cx="5255640" cy="316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3999" y="4464000"/>
            <a:ext cx="2663640" cy="25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302280" y="5328000"/>
            <a:ext cx="3609719" cy="1079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7056000" y="4824000"/>
            <a:ext cx="2604240" cy="21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RDIOVERSION SINCRONIZ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CARDIOVERSION SINCRONIZADA</a:t>
            </a:r>
          </a:p>
        </p:txBody>
      </p:sp>
      <p:sp>
        <p:nvSpPr>
          <p:cNvPr id="3" name="2 CuadroTexto"/>
          <p:cNvSpPr/>
          <p:nvPr/>
        </p:nvSpPr>
        <p:spPr>
          <a:xfrm>
            <a:off x="864000" y="1296000"/>
            <a:ext cx="7991640" cy="5975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1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ENCEND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er  monitor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2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Monitorizar en DII.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3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Pulsar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SINC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4.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Observar si el monitor reconoce complejos QRS (si necesario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       ampliar tamaño onda R pulsando tecla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TAMAN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5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Seleccionar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ENERGIA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100J,200J,300J,360J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6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Aplicar las palas con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GEL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sobre el torax.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7.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Pulsar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CARGA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(en palas o en monitor).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8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Confirmar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SEGURIDAD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del personal: “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UNO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me aparto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;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    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DOS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todo el mundo fuera;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TRES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-</a:t>
            </a:r>
            <a:r>
              <a:rPr lang="es-ES" sz="18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desfibrilo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”.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9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Aplicar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DESCARGA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(pulsar botones en cada pala o del monitor).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LECCION ENERGIA EN CV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SELECCION ENERGIA EN CVS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280" cy="49888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 sz="2400" b="1" i="1" u="sng">
                <a:latin typeface="Arial" pitchFamily="18"/>
                <a:ea typeface="Microsoft YaHei" pitchFamily="2"/>
                <a:cs typeface="Arial" pitchFamily="2"/>
              </a:rPr>
              <a:t>CARDIOVERSION SINCRONIZADA</a:t>
            </a:r>
            <a:r>
              <a:rPr lang="es-ES" sz="2400">
                <a:latin typeface="Arial" pitchFamily="18"/>
                <a:ea typeface="Microsoft YaHei" pitchFamily="2"/>
                <a:cs typeface="Arial" pitchFamily="2"/>
              </a:rPr>
              <a:t>:</a:t>
            </a:r>
          </a:p>
          <a:p>
            <a:pPr marL="0" lvl="0" indent="0">
              <a:spcAft>
                <a:spcPts val="1414"/>
              </a:spcAft>
            </a:pPr>
            <a:r>
              <a:rPr lang="es-ES" sz="2400">
                <a:latin typeface="Arial" pitchFamily="18"/>
                <a:ea typeface="Microsoft YaHei" pitchFamily="2"/>
                <a:cs typeface="Arial" pitchFamily="2"/>
              </a:rPr>
              <a:t>100J-200J-300J-360J si monofasico</a:t>
            </a:r>
          </a:p>
          <a:p>
            <a:pPr marL="0" lvl="0" indent="0">
              <a:spcAft>
                <a:spcPts val="1414"/>
              </a:spcAft>
            </a:pPr>
            <a:endParaRPr lang="es-ES" sz="1800" b="1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</a:pPr>
            <a:r>
              <a:rPr lang="es-ES" sz="2400">
                <a:latin typeface="Arial" pitchFamily="18"/>
                <a:ea typeface="Microsoft YaHei" pitchFamily="2"/>
                <a:cs typeface="Arial" pitchFamily="2"/>
              </a:rPr>
              <a:t>       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1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 i="1"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336600"/>
                </a:solidFill>
                <a:latin typeface="Arial" pitchFamily="18"/>
                <a:ea typeface="Microsoft YaHei" pitchFamily="2"/>
                <a:cs typeface="Arial" pitchFamily="2"/>
              </a:rPr>
              <a:t>TQ REGULAR Y ESTRECHA </a:t>
            </a:r>
            <a:r>
              <a:rPr lang="es-ES" sz="1800" b="1" i="1" u="sng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(TPSV, Flutter auricular)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</a:p>
          <a:p>
            <a:pPr marL="0" lvl="0" indent="0">
              <a:spcAft>
                <a:spcPts val="1414"/>
              </a:spcAft>
            </a:pP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50-100J</a:t>
            </a:r>
          </a:p>
          <a:p>
            <a:pPr marL="0" lvl="0" indent="0">
              <a:spcAft>
                <a:spcPts val="1414"/>
              </a:spcAft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2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336600"/>
                </a:solidFill>
                <a:latin typeface="Arial" pitchFamily="18"/>
                <a:ea typeface="Microsoft YaHei" pitchFamily="2"/>
                <a:cs typeface="Arial" pitchFamily="2"/>
              </a:rPr>
              <a:t>TQ IRREGULAR Y ESTRECHA </a:t>
            </a:r>
            <a:r>
              <a:rPr lang="es-ES" sz="1800" b="1" i="1" u="sng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( F.A.)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200J</a:t>
            </a:r>
          </a:p>
          <a:p>
            <a:pPr marL="0" lvl="0" indent="0">
              <a:spcAft>
                <a:spcPts val="1414"/>
              </a:spcAft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3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>
                <a:solidFill>
                  <a:srgbClr val="3366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336600"/>
                </a:solidFill>
                <a:latin typeface="Arial" pitchFamily="18"/>
                <a:ea typeface="Microsoft YaHei" pitchFamily="2"/>
                <a:cs typeface="Arial" pitchFamily="2"/>
              </a:rPr>
              <a:t>TQ REGULAR Y ANCHO</a:t>
            </a:r>
            <a:r>
              <a:rPr lang="es-ES" sz="1800" b="1" i="1" u="sng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 (TV monomorfica)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100J</a:t>
            </a:r>
          </a:p>
          <a:p>
            <a:pPr marL="0" lvl="0" indent="0">
              <a:spcAft>
                <a:spcPts val="1414"/>
              </a:spcAft>
            </a:pP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4.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336600"/>
                </a:solidFill>
                <a:latin typeface="Arial" pitchFamily="18"/>
                <a:ea typeface="Microsoft YaHei" pitchFamily="2"/>
                <a:cs typeface="Arial" pitchFamily="2"/>
              </a:rPr>
              <a:t>TQ IRREGULAR Y ANCHO </a:t>
            </a:r>
            <a:r>
              <a:rPr lang="es-ES" sz="1800" b="1" i="1" u="sng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(TV polimorfica)</a:t>
            </a:r>
            <a:r>
              <a:rPr lang="es-ES" sz="1800" b="1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choques de</a:t>
            </a:r>
          </a:p>
          <a:p>
            <a:pPr marL="0" lvl="0" indent="0">
              <a:spcAft>
                <a:spcPts val="1414"/>
              </a:spcAft>
            </a:pP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desfibrilacion (no sincronizada) a 360J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RCAPASOS TRANSCUTAN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MARCAPASOS TRANSCUTANEO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359" y="1584360"/>
            <a:ext cx="2519640" cy="525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71999" y="1660679"/>
            <a:ext cx="1727640" cy="2155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263999" y="1656360"/>
            <a:ext cx="2942640" cy="187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952359" y="4248360"/>
            <a:ext cx="3887640" cy="194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6840000" y="3816359"/>
            <a:ext cx="3023640" cy="295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RCAPASOS TRANSCUTAN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648000"/>
            <a:ext cx="9071280" cy="12240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MARCAPASOS TRANSCUTANEO</a:t>
            </a:r>
          </a:p>
        </p:txBody>
      </p:sp>
      <p:sp>
        <p:nvSpPr>
          <p:cNvPr id="3" name="2 CuadroTexto"/>
          <p:cNvSpPr/>
          <p:nvPr/>
        </p:nvSpPr>
        <p:spPr>
          <a:xfrm>
            <a:off x="1368000" y="1872000"/>
            <a:ext cx="7415640" cy="5391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1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Pulsar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MARCAP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.Monitorizar en la derivacion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que mejor visualice QRS.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2.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Conectar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CABLE-CONEXION.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3.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Colocar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PARCHES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adhesivos.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4.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Seleccionar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FRECUEN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.(habitual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60-70-80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lpm).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 spc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5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. Seleccionar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CORRNTE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(intensidad de estimulos en mA. Empezar por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30 mA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e ir subiendo de 5 en 5 hasta que aparezca una linea vertical llamada “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espiga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”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seguida de un 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QRS ancho</a:t>
            </a:r>
            <a:r>
              <a: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Arial" pitchFamily="2"/>
              </a:rPr>
              <a:t> =</a:t>
            </a:r>
            <a:r>
              <a:rPr lang="es-ES" sz="1800" b="1" i="0" u="none" strike="noStrike" kern="1200" spc="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“CAPTURA ELECTRICA”.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DOANALGESIA  EN CVS Y MARCAPAS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3600" b="1" u="sng">
                <a:latin typeface="Arial" pitchFamily="18"/>
              </a:rPr>
              <a:t>SEDOANALGESIA  EN CVS Y MARCAPASOS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725399" y="1728000"/>
            <a:ext cx="4426200" cy="56854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 sz="2400" b="1" i="1" u="sng">
                <a:latin typeface="Arial" pitchFamily="18"/>
                <a:ea typeface="Microsoft YaHei" pitchFamily="2"/>
                <a:cs typeface="Arial" pitchFamily="2"/>
              </a:rPr>
              <a:t>SEDACION LIGERA</a:t>
            </a:r>
            <a:r>
              <a:rPr lang="es-ES" sz="2400" b="1" u="sng">
                <a:latin typeface="Arial" pitchFamily="18"/>
                <a:ea typeface="Microsoft YaHei" pitchFamily="2"/>
                <a:cs typeface="Arial" pitchFamily="2"/>
              </a:rPr>
              <a:t>:</a:t>
            </a:r>
          </a:p>
          <a:p>
            <a:pPr marL="0" lvl="0" indent="0">
              <a:spcAft>
                <a:spcPts val="1414"/>
              </a:spcAft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1</a:t>
            </a:r>
            <a:r>
              <a:rPr lang="es-ES" sz="26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-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MIDAZOLAM</a:t>
            </a:r>
            <a:r>
              <a:rPr lang="es-ES" sz="24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5mg=5ml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DOSIS:</a:t>
            </a: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0,02-0,08 mg/kg IV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               (1 amp)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4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2-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PROPOFOL</a:t>
            </a:r>
            <a:r>
              <a:rPr lang="es-ES" sz="22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200mg/20ml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DOSIS:</a:t>
            </a: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0,25-1 mg/kg IV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   </a:t>
            </a: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(2-7ml de 1 amp)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4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4294967295"/>
          </p:nvPr>
        </p:nvSpPr>
        <p:spPr>
          <a:xfrm>
            <a:off x="5151960" y="1728000"/>
            <a:ext cx="4426200" cy="481824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 sz="2400" b="1" i="1" u="sng">
                <a:latin typeface="Arial" pitchFamily="18"/>
                <a:ea typeface="Microsoft YaHei" pitchFamily="2"/>
                <a:cs typeface="Arial" pitchFamily="2"/>
              </a:rPr>
              <a:t>ANALGESIA:</a:t>
            </a:r>
          </a:p>
          <a:p>
            <a:pPr marL="0" lvl="0" indent="0">
              <a:spcAft>
                <a:spcPts val="1414"/>
              </a:spcAft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1-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FENTANEST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6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0,15mg=3ml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DOSIS:</a:t>
            </a: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0,05-0,2 mg IV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     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(50mcg- 200mcg)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</a:t>
            </a: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(1 amp)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2-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MORFINA: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1%1ml=10mg;2%1ml=20mg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DOSIS:</a:t>
            </a:r>
            <a:r>
              <a:rPr lang="es-ES" sz="26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1-10 mg IV</a:t>
            </a:r>
          </a:p>
          <a:p>
            <a:pPr marL="10800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</a:t>
            </a: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(1/2-1 amp)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4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TID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ANTIDOTOS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280" cy="49888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1. </a:t>
            </a:r>
            <a:r>
              <a:rPr lang="es-ES" sz="24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NALOXONA:</a:t>
            </a:r>
            <a:r>
              <a:rPr lang="es-ES" sz="24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0,4 mg/1ml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 i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0,4 mg c/2-3 min IV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Max. 1,2 mg.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</a:t>
            </a: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(1 amp).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4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     </a:t>
            </a: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2. </a:t>
            </a:r>
            <a:r>
              <a:rPr lang="es-ES" sz="24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ANEXATE(Flumazenilo)</a:t>
            </a:r>
            <a:r>
              <a:rPr lang="es-ES" sz="24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24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0,5mg/5ml (0,1 mg/1ml)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 i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0,2mg en 15 seg. IV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Repetir 0,1 mg/min. Max. 2 mg.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</a:t>
            </a:r>
            <a:r>
              <a:rPr lang="es-ES" sz="1800"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(2ml de1 amp).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009900"/>
              </a:solidFill>
              <a:latin typeface="Arial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SPIRADOR OXYLOG 20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352160"/>
          </a:xfrm>
        </p:spPr>
        <p:txBody>
          <a:bodyPr wrap="square" lIns="90000" tIns="45000" rIns="90000" bIns="45000" anchor="t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RESPIRADOR OXYLOG 2000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2160" y="1368000"/>
            <a:ext cx="9591480" cy="61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RAMETROS OXYLOG 20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PARAMETROS OXYLOG 2000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2880" y="1479240"/>
            <a:ext cx="9752760" cy="60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RAMETROS RESPI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PARAMETROS RESPIRADOR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792000" y="1563480"/>
            <a:ext cx="8855640" cy="592416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1.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Manometro.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2.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Tiempo inspiracion:espiracion (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Ti:Te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):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1:2  en Adultos.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3.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Presion Maxima (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Pmax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35-40 adultos.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4. PEEP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5 cm H2O.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5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Ventilacion mandatoria controlada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(IPPV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): en intubados y RCP-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ABAJO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6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Encendido: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ARRIBA.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7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NO AIR MIX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Oxigeno al 100% 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DCHA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8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Volumen Tidal (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VT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8-10 ml/kg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(varon 70 kg--&gt; 560 ml = 0,56 litros).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9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Frecuencia Respiratoria (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Freq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12-14 resp/min.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SPIRADOR OXYLOG 20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RESPIRADOR OXYLOG 2000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76000" y="1728000"/>
            <a:ext cx="8999640" cy="505908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Se utiliza en Niños de &gt;7,5 kg y Adultos.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</a:pP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Para situaciones de 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URGENCIA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“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sistema de colores”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de rapida identificacion para fijar parametros de FR y Volumen. Para ello hacer coincidir los colores de los reguladores: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C5000B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007826"/>
                </a:solidFill>
                <a:latin typeface="Arial" pitchFamily="18"/>
                <a:ea typeface="Microsoft YaHei" pitchFamily="2"/>
                <a:cs typeface="Arial" pitchFamily="2"/>
              </a:rPr>
              <a:t>     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* </a:t>
            </a:r>
            <a:r>
              <a:rPr lang="es-ES" sz="1800" b="1">
                <a:solidFill>
                  <a:srgbClr val="00782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u="sng">
                <a:solidFill>
                  <a:srgbClr val="007826"/>
                </a:solidFill>
                <a:latin typeface="Arial" pitchFamily="18"/>
                <a:ea typeface="Microsoft YaHei" pitchFamily="2"/>
                <a:cs typeface="Arial" pitchFamily="2"/>
              </a:rPr>
              <a:t>VERDE</a:t>
            </a:r>
            <a:r>
              <a:rPr lang="es-ES" sz="1800">
                <a:solidFill>
                  <a:srgbClr val="007826"/>
                </a:solidFill>
                <a:latin typeface="Arial" pitchFamily="18"/>
                <a:ea typeface="Microsoft YaHei" pitchFamily="2"/>
                <a:cs typeface="Arial" pitchFamily="2"/>
              </a:rPr>
              <a:t>: niños (5-20kg)--(FR:28-35; VT:0,1-0,3 litros).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7826"/>
                </a:solidFill>
                <a:latin typeface="Arial" pitchFamily="18"/>
                <a:ea typeface="Microsoft YaHei" pitchFamily="2"/>
                <a:cs typeface="Arial" pitchFamily="2"/>
              </a:rPr>
              <a:t>  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*  </a:t>
            </a:r>
            <a:r>
              <a:rPr lang="es-ES" sz="1800" b="1" u="sng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AZUL</a:t>
            </a:r>
            <a:r>
              <a:rPr lang="es-ES" sz="1800">
                <a:solidFill>
                  <a:srgbClr val="000099"/>
                </a:solidFill>
                <a:latin typeface="Arial" pitchFamily="18"/>
                <a:ea typeface="Microsoft YaHei" pitchFamily="2"/>
                <a:cs typeface="Arial" pitchFamily="2"/>
              </a:rPr>
              <a:t>: niños (20-40kg)--(FR:18-28; VT:0,3-0,8 litros).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663300"/>
                </a:solidFill>
                <a:latin typeface="Arial" pitchFamily="18"/>
                <a:ea typeface="Microsoft YaHei" pitchFamily="2"/>
                <a:cs typeface="Arial" pitchFamily="2"/>
              </a:rPr>
              <a:t>          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*</a:t>
            </a:r>
            <a:r>
              <a:rPr lang="es-ES" sz="1800" b="1">
                <a:solidFill>
                  <a:srgbClr val="6633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u="sng">
                <a:solidFill>
                  <a:srgbClr val="663300"/>
                </a:solidFill>
                <a:latin typeface="Arial" pitchFamily="18"/>
                <a:ea typeface="Microsoft YaHei" pitchFamily="2"/>
                <a:cs typeface="Arial" pitchFamily="2"/>
              </a:rPr>
              <a:t>MARRON</a:t>
            </a:r>
            <a:r>
              <a:rPr lang="es-ES" sz="1800">
                <a:solidFill>
                  <a:srgbClr val="663300"/>
                </a:solidFill>
                <a:latin typeface="Arial" pitchFamily="18"/>
                <a:ea typeface="Microsoft YaHei" pitchFamily="2"/>
                <a:cs typeface="Arial" pitchFamily="2"/>
              </a:rPr>
              <a:t>: adultos--(FR:10-14; VT:0,8-1,5 litros).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CUENCIA RAPIDA INTUB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06632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3200" b="1" u="sng">
                <a:latin typeface="Arial" pitchFamily="18"/>
              </a:rPr>
              <a:t>SECUENCIA RAPIDA INTUBACION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728000"/>
            <a:ext cx="9071280" cy="525564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1.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PLANIFICAR y PREPARAR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el material (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“LEMON”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2. PREOXIGENAR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:  AMBU + O2 100% durante 3-5 min.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3. PREMEDICACION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: </a:t>
            </a:r>
            <a:r>
              <a:rPr lang="es-ES" sz="1800" b="1" i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”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LOAD</a:t>
            </a:r>
            <a:r>
              <a:rPr lang="es-ES" sz="1800" b="1" i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”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    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4. INDUCCION-HIPNOSIS y PARALISIS.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5. POSICIONAMIENTO (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“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Olfateo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”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) y PRESION CRICOIDEA(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“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Sellick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”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6. PROCEDIMIENTO INTUBACION (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LARINGOSCOPIA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7. PASO y COMPROBACION DEL TET (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auscultar, inflar cuff, fijar tubo</a:t>
            </a: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latin typeface="Arial" pitchFamily="18"/>
                <a:ea typeface="Microsoft YaHei" pitchFamily="2"/>
                <a:cs typeface="Arial" pitchFamily="2"/>
              </a:rPr>
              <a:t>8. ACTUACIONES POSTINTUBACION. No olvidar </a:t>
            </a:r>
            <a:r>
              <a:rPr lang="es-ES" sz="1800" b="1" i="1" u="sng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Analgesia </a:t>
            </a: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(Morfina,  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     fentanest, dolantina).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latin typeface="Arial" pitchFamily="18"/>
                <a:ea typeface="Microsoft YaHei" pitchFamily="2"/>
                <a:cs typeface="Arial" pitchFamily="2"/>
              </a:rPr>
              <a:t>                                                                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RI-PREMEDIC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SRI-PREMEDICACION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080000"/>
            <a:ext cx="9071280" cy="595656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>
                <a:latin typeface="Arial" pitchFamily="18"/>
                <a:ea typeface="Microsoft YaHei" pitchFamily="2"/>
                <a:cs typeface="Arial" pitchFamily="2"/>
              </a:rPr>
              <a:t>                        </a:t>
            </a:r>
            <a:r>
              <a:rPr lang="es-ES" b="1" i="1" u="sng">
                <a:latin typeface="Arial" pitchFamily="18"/>
                <a:ea typeface="Microsoft YaHei" pitchFamily="2"/>
                <a:cs typeface="Arial" pitchFamily="2"/>
              </a:rPr>
              <a:t>“LOAD”: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latin typeface="Arial" pitchFamily="18"/>
                <a:ea typeface="Microsoft YaHei" pitchFamily="2"/>
                <a:cs typeface="Arial" pitchFamily="2"/>
              </a:rPr>
              <a:t>1.</a:t>
            </a: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LIDOCAINA</a:t>
            </a:r>
            <a:r>
              <a:rPr lang="es-ES" sz="22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 2%(5ml): 100 mg/5ml; 1cc =20 mg (2%)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1,5 mg/kg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(1-3mg/kg)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0066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2.</a:t>
            </a:r>
            <a:r>
              <a:rPr lang="es-ES" sz="22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OPIACEOS (FENTANILO)</a:t>
            </a:r>
            <a:r>
              <a:rPr lang="es-ES" sz="22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0,15 mg/3ml (0,05mg/ml)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50-100mcg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(1-5 mcg/kg)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 si 70 kg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1C1C1C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3</a:t>
            </a:r>
            <a:r>
              <a:rPr lang="es-ES" sz="22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ATROPINA</a:t>
            </a:r>
            <a:r>
              <a:rPr lang="es-ES" sz="22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1 mg/ml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0,02 mg/kg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1C1C1C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4.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DOSIS DESFASCICULANTE BNM (ANECTINE,ROCURONIO)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1/10 de dosis habitual.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RI-INDUCCION-HIPNO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77832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3600" b="1" u="sng">
                <a:latin typeface="Arial" pitchFamily="18"/>
              </a:rPr>
              <a:t>SRI-INDUCCION-HIPNOSIS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224000"/>
            <a:ext cx="9071280" cy="679680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latin typeface="Arial" pitchFamily="18"/>
                <a:ea typeface="Microsoft YaHei" pitchFamily="2"/>
                <a:cs typeface="Arial" pitchFamily="2"/>
              </a:rPr>
              <a:t>1.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MIDAZOLAM (Dormicum)</a:t>
            </a:r>
            <a:r>
              <a:rPr lang="es-ES" sz="18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 5 ml/5 mg (1 mg/ml)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0,1 mg/kg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(0,07-0,4 mg/kg).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Disminuye PIC.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7 ml de 2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ampollas si 70kg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>
              <a:solidFill>
                <a:srgbClr val="0066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</a:t>
            </a:r>
            <a:r>
              <a:rPr lang="es-ES" sz="22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ETOMIDATO (Hypnomidate)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10 ml/ 20 mg (2 mg/ml)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0,3 mg/kg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.(0,15-0,3 mg/kg).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Disminuye PIC.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 b="1">
              <a:solidFill>
                <a:srgbClr val="0066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3.</a:t>
            </a:r>
            <a:r>
              <a:rPr lang="es-ES" sz="22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PROPOFOL (Diprivan)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20 ml/ 200 mg (10 mg/ml)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Vial de 50 ml conteniendo 1000 mg (10 mg/ml)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1,5 mg/kg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(1,5-2,5 mg/kg). Disminuye PIC y CV.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1/2 ampolla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latin typeface="Arial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77832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3600" b="1" u="sng">
                <a:latin typeface="Arial" pitchFamily="18"/>
              </a:rPr>
              <a:t>SRI-INDUCCION-HIPNOSIS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224000"/>
            <a:ext cx="9071280" cy="679680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endParaRPr lang="es-ES" sz="1800" b="1">
              <a:solidFill>
                <a:srgbClr val="1C1C1C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4.</a:t>
            </a:r>
            <a:r>
              <a:rPr lang="es-ES" sz="22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KETAMINA (Ketolar)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Vial 10 ml/ 500 mg (50 mg/ml).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 mg/kg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(1-2 mg/kg).Aumenta PIC y CV. BD.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1,5ml de 1 ampolla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200" b="1">
              <a:solidFill>
                <a:srgbClr val="006600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5.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TIOPENTAL (Pentothal sodico)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Viales 1 g diluido en 10 ml a.p.i.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                                                    (1000mg/10ml)            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3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mg/kg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.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(3-5 mg/kg).Disminuye PIC y CV. BC.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</a:t>
            </a:r>
            <a:r>
              <a:rPr lang="es-ES" sz="1800">
                <a:solidFill>
                  <a:srgbClr val="336633"/>
                </a:solidFill>
                <a:latin typeface="Arial" pitchFamily="18"/>
                <a:ea typeface="Microsoft YaHei" pitchFamily="2"/>
                <a:cs typeface="Arial" pitchFamily="2"/>
              </a:rPr>
              <a:t>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2 ml de la dilucion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RI-RELAJANTES MUSCUL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SRI-RELAJANTES MUSCULARES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080000"/>
            <a:ext cx="9071280" cy="619200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latin typeface="Arial" pitchFamily="18"/>
                <a:ea typeface="Microsoft YaHei" pitchFamily="2"/>
                <a:cs typeface="Arial" pitchFamily="2"/>
              </a:rPr>
              <a:t>1.</a:t>
            </a:r>
            <a:r>
              <a:rPr lang="es-ES" sz="2400"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SUCCINILCOLINA (Anectine)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de 2 ml conteniendo 100 mg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                                           (50 mg/ml)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24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1,5</a:t>
            </a:r>
            <a:r>
              <a:rPr lang="es-ES" sz="18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mg/kg.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(1-2 mg/kg).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 si 70 kg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)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1800">
              <a:solidFill>
                <a:srgbClr val="1C1C1C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r>
              <a:rPr lang="es-ES" sz="22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2. </a:t>
            </a:r>
            <a:r>
              <a:rPr lang="es-ES" sz="2200" b="1" u="sng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ROCURONIO (Esmeron)</a:t>
            </a:r>
            <a:r>
              <a:rPr lang="es-ES" sz="22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Amp 50 mg/5ml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24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        </a:t>
            </a:r>
            <a:r>
              <a:rPr lang="es-ES" sz="2400" b="1" i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Dosis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  <a:r>
              <a:rPr lang="es-ES" sz="1800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0,6 mg/kg.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(0,6-1mg/kg). (Si se asocia a propofol 0,6 mg/kg).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                            (</a:t>
            </a:r>
            <a:r>
              <a:rPr lang="es-ES" sz="1800" b="1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1 ampolla si 70 kg</a:t>
            </a: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).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006600"/>
                </a:solidFill>
                <a:latin typeface="Arial" pitchFamily="18"/>
                <a:ea typeface="Microsoft YaHei" pitchFamily="2"/>
                <a:cs typeface="Arial" pitchFamily="2"/>
              </a:rPr>
              <a:t>        </a:t>
            </a: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  </a:t>
            </a:r>
            <a:r>
              <a:rPr lang="es-ES" sz="1800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es-ES" sz="1800" b="1" i="1" u="sng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Antidoto</a:t>
            </a:r>
            <a:r>
              <a:rPr lang="es-ES" sz="1800" b="1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: </a:t>
            </a:r>
            <a:r>
              <a:rPr lang="es-ES" sz="1800" b="1">
                <a:solidFill>
                  <a:srgbClr val="004586"/>
                </a:solidFill>
                <a:latin typeface="Arial" pitchFamily="18"/>
                <a:ea typeface="Microsoft YaHei" pitchFamily="2"/>
                <a:cs typeface="Arial" pitchFamily="2"/>
              </a:rPr>
              <a:t>SUGAMMADEX</a:t>
            </a:r>
          </a:p>
          <a:p>
            <a:pPr marL="0" lvl="0" indent="0">
              <a:spcAft>
                <a:spcPts val="1414"/>
              </a:spcAft>
              <a:buNone/>
            </a:pPr>
            <a:r>
              <a:rPr lang="es-ES" sz="1800">
                <a:solidFill>
                  <a:srgbClr val="1C1C1C"/>
                </a:solidFill>
                <a:latin typeface="Arial" pitchFamily="18"/>
                <a:ea typeface="Microsoft YaHei" pitchFamily="2"/>
                <a:cs typeface="Arial" pitchFamily="2"/>
              </a:rPr>
              <a:t>.</a:t>
            </a:r>
          </a:p>
          <a:p>
            <a:pPr marL="0" lvl="0" indent="0">
              <a:spcAft>
                <a:spcPts val="1414"/>
              </a:spcAft>
              <a:buClr>
                <a:srgbClr val="C5000B"/>
              </a:buClr>
            </a:pPr>
            <a:r>
              <a:rPr lang="es-ES" sz="1800" b="1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(1gr=1000mg; 1 mcg=0,001mg).</a:t>
            </a:r>
          </a:p>
          <a:p>
            <a:pPr marL="0" lvl="0" indent="0">
              <a:spcAft>
                <a:spcPts val="1414"/>
              </a:spcAft>
              <a:buNone/>
            </a:pPr>
            <a:endParaRPr lang="es-ES" sz="2400" b="1">
              <a:solidFill>
                <a:srgbClr val="C5000B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endParaRPr lang="es-ES" sz="2400">
              <a:solidFill>
                <a:srgbClr val="C5000B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  <a:buNone/>
            </a:pPr>
            <a:endParaRPr lang="es-ES" sz="2400">
              <a:solidFill>
                <a:srgbClr val="C5000B"/>
              </a:solidFill>
              <a:latin typeface="Arial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lvl="0">
              <a:buNone/>
            </a:pPr>
            <a:r>
              <a:rPr lang="es-ES" sz="1800" b="1">
                <a:solidFill>
                  <a:srgbClr val="1C1C1C"/>
                </a:solidFill>
                <a:latin typeface="" pitchFamily="2"/>
              </a:rPr>
              <a:t>1. </a:t>
            </a:r>
            <a:r>
              <a:rPr lang="es-ES" sz="1800" b="1" u="sng">
                <a:solidFill>
                  <a:srgbClr val="004586"/>
                </a:solidFill>
                <a:latin typeface="" pitchFamily="2"/>
              </a:rPr>
              <a:t>MIDAZOLAM</a:t>
            </a:r>
            <a:r>
              <a:rPr lang="es-ES" sz="1800">
                <a:latin typeface="" pitchFamily="2"/>
              </a:rPr>
              <a:t>:</a:t>
            </a:r>
          </a:p>
          <a:p>
            <a:pPr lvl="0">
              <a:buNone/>
            </a:pPr>
            <a:r>
              <a:rPr lang="es-ES" sz="1800" b="1" i="1">
                <a:latin typeface="" pitchFamily="2"/>
              </a:rPr>
              <a:t>     </a:t>
            </a:r>
            <a:r>
              <a:rPr lang="es-ES" sz="1800" b="1" i="1" u="sng">
                <a:latin typeface="" pitchFamily="2"/>
              </a:rPr>
              <a:t>Perfusion</a:t>
            </a:r>
            <a:r>
              <a:rPr lang="es-ES" sz="1800">
                <a:latin typeface="" pitchFamily="2"/>
              </a:rPr>
              <a:t>:</a:t>
            </a:r>
            <a:r>
              <a:rPr lang="es-ES" sz="1800" b="1">
                <a:solidFill>
                  <a:srgbClr val="C5000B"/>
                </a:solidFill>
                <a:latin typeface="" pitchFamily="2"/>
              </a:rPr>
              <a:t>0,15-0,3mg/kg/h</a:t>
            </a:r>
            <a:r>
              <a:rPr lang="es-ES" sz="1800">
                <a:latin typeface="" pitchFamily="2"/>
              </a:rPr>
              <a:t>.(5 ampll de 3ml en 100 ml SF/SG - 0,65 mg/ml).</a:t>
            </a:r>
          </a:p>
          <a:p>
            <a:pPr lvl="0">
              <a:buNone/>
            </a:pPr>
            <a:r>
              <a:rPr lang="es-ES" sz="1800" b="1">
                <a:solidFill>
                  <a:srgbClr val="1C1C1C"/>
                </a:solidFill>
                <a:latin typeface="" pitchFamily="2"/>
              </a:rPr>
              <a:t>2. </a:t>
            </a:r>
            <a:r>
              <a:rPr lang="es-ES" sz="1800" b="1" u="sng">
                <a:solidFill>
                  <a:srgbClr val="004586"/>
                </a:solidFill>
                <a:latin typeface="" pitchFamily="2"/>
              </a:rPr>
              <a:t>PROPOFOL:</a:t>
            </a:r>
          </a:p>
          <a:p>
            <a:pPr lvl="0">
              <a:buNone/>
            </a:pPr>
            <a:r>
              <a:rPr lang="es-ES" sz="1800" b="1" i="1">
                <a:latin typeface="" pitchFamily="2"/>
              </a:rPr>
              <a:t>    </a:t>
            </a:r>
            <a:r>
              <a:rPr lang="es-ES" sz="1800" b="1" i="1" u="sng">
                <a:latin typeface="" pitchFamily="2"/>
              </a:rPr>
              <a:t>Perfusion</a:t>
            </a:r>
            <a:r>
              <a:rPr lang="es-ES" sz="1800" b="1" i="1">
                <a:latin typeface="" pitchFamily="2"/>
              </a:rPr>
              <a:t>: </a:t>
            </a:r>
            <a:r>
              <a:rPr lang="es-ES" sz="1800" b="1">
                <a:solidFill>
                  <a:srgbClr val="C5000B"/>
                </a:solidFill>
                <a:latin typeface="" pitchFamily="2"/>
              </a:rPr>
              <a:t>0,6-4 mg/kg/h</a:t>
            </a:r>
          </a:p>
          <a:p>
            <a:pPr lvl="0">
              <a:buNone/>
            </a:pPr>
            <a:r>
              <a:rPr lang="es-ES" sz="1800" b="1">
                <a:solidFill>
                  <a:srgbClr val="1C1C1C"/>
                </a:solidFill>
                <a:latin typeface="" pitchFamily="2"/>
              </a:rPr>
              <a:t>3. </a:t>
            </a:r>
            <a:r>
              <a:rPr lang="es-ES" sz="1800" b="1" u="sng">
                <a:solidFill>
                  <a:srgbClr val="004586"/>
                </a:solidFill>
                <a:latin typeface="" pitchFamily="2"/>
              </a:rPr>
              <a:t>FENTANEST</a:t>
            </a:r>
            <a:r>
              <a:rPr lang="es-ES" sz="1800" b="1">
                <a:solidFill>
                  <a:srgbClr val="004586"/>
                </a:solidFill>
                <a:latin typeface="" pitchFamily="2"/>
              </a:rPr>
              <a:t>:</a:t>
            </a:r>
          </a:p>
          <a:p>
            <a:pPr lvl="0">
              <a:buNone/>
            </a:pPr>
            <a:r>
              <a:rPr lang="es-ES" sz="1800" b="1" i="1">
                <a:latin typeface="" pitchFamily="2"/>
              </a:rPr>
              <a:t>    </a:t>
            </a:r>
            <a:r>
              <a:rPr lang="es-ES" sz="1800" b="1" i="1" u="sng">
                <a:latin typeface="" pitchFamily="2"/>
              </a:rPr>
              <a:t>Perfusion</a:t>
            </a:r>
            <a:r>
              <a:rPr lang="es-ES" sz="1800" b="1" i="1">
                <a:latin typeface="" pitchFamily="2"/>
              </a:rPr>
              <a:t>:</a:t>
            </a:r>
            <a:r>
              <a:rPr lang="es-ES" sz="1800">
                <a:latin typeface="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" pitchFamily="2"/>
              </a:rPr>
              <a:t>0,01-0,04 mcg/kg/h</a:t>
            </a:r>
          </a:p>
          <a:p>
            <a:pPr lvl="0">
              <a:buNone/>
            </a:pPr>
            <a:r>
              <a:rPr lang="es-ES" sz="1800" b="1">
                <a:solidFill>
                  <a:srgbClr val="1C1C1C"/>
                </a:solidFill>
                <a:latin typeface="" pitchFamily="2"/>
              </a:rPr>
              <a:t>4. </a:t>
            </a:r>
            <a:r>
              <a:rPr lang="es-ES" sz="1800" b="1" u="sng">
                <a:solidFill>
                  <a:srgbClr val="004586"/>
                </a:solidFill>
                <a:latin typeface="" pitchFamily="2"/>
              </a:rPr>
              <a:t>MORFINA</a:t>
            </a:r>
            <a:r>
              <a:rPr lang="es-ES" sz="1800" b="1">
                <a:solidFill>
                  <a:srgbClr val="004586"/>
                </a:solidFill>
                <a:latin typeface="" pitchFamily="2"/>
              </a:rPr>
              <a:t>:</a:t>
            </a:r>
          </a:p>
          <a:p>
            <a:pPr lvl="0">
              <a:buNone/>
            </a:pPr>
            <a:r>
              <a:rPr lang="es-ES" sz="1800" b="1" i="1">
                <a:latin typeface="" pitchFamily="2"/>
              </a:rPr>
              <a:t>    </a:t>
            </a:r>
            <a:r>
              <a:rPr lang="es-ES" sz="1800" b="1" i="1" u="sng">
                <a:latin typeface="" pitchFamily="2"/>
              </a:rPr>
              <a:t>Perfusion</a:t>
            </a:r>
            <a:r>
              <a:rPr lang="es-ES" sz="1800" b="1" i="1">
                <a:latin typeface="" pitchFamily="2"/>
              </a:rPr>
              <a:t>:</a:t>
            </a:r>
            <a:r>
              <a:rPr lang="es-ES" sz="1800">
                <a:latin typeface="" pitchFamily="2"/>
              </a:rPr>
              <a:t> </a:t>
            </a:r>
            <a:r>
              <a:rPr lang="es-ES" sz="1800" b="1">
                <a:solidFill>
                  <a:srgbClr val="C5000B"/>
                </a:solidFill>
                <a:latin typeface="" pitchFamily="2"/>
              </a:rPr>
              <a:t>1-4 mg/h</a:t>
            </a:r>
          </a:p>
          <a:p>
            <a:pPr lvl="0"/>
            <a:r>
              <a:rPr lang="es-ES" sz="2400" b="1" i="1" u="sng">
                <a:solidFill>
                  <a:srgbClr val="1C1C1C"/>
                </a:solidFill>
                <a:latin typeface="" pitchFamily="2"/>
              </a:rPr>
              <a:t>ANTIDOTOS </a:t>
            </a:r>
            <a:r>
              <a:rPr lang="es-ES" sz="1800" b="1" i="1" u="sng">
                <a:solidFill>
                  <a:srgbClr val="1C1C1C"/>
                </a:solidFill>
                <a:latin typeface="" pitchFamily="2"/>
              </a:rPr>
              <a:t>(OPIACEOS Y BZO)</a:t>
            </a:r>
            <a:r>
              <a:rPr lang="es-ES" sz="2400" b="1" i="1">
                <a:solidFill>
                  <a:srgbClr val="1C1C1C"/>
                </a:solidFill>
                <a:latin typeface="" pitchFamily="2"/>
              </a:rPr>
              <a:t>:</a:t>
            </a:r>
          </a:p>
          <a:p>
            <a:pPr lvl="0"/>
            <a:r>
              <a:rPr lang="es-ES" sz="1600" b="1" u="sng">
                <a:solidFill>
                  <a:srgbClr val="004586"/>
                </a:solidFill>
                <a:latin typeface="" pitchFamily="2"/>
              </a:rPr>
              <a:t>NALOXONA</a:t>
            </a:r>
            <a:r>
              <a:rPr lang="es-ES" sz="1600">
                <a:latin typeface="" pitchFamily="2"/>
              </a:rPr>
              <a:t>:</a:t>
            </a:r>
            <a:r>
              <a:rPr lang="es-ES" sz="1600" b="1" i="1" u="sng">
                <a:latin typeface="" pitchFamily="2"/>
              </a:rPr>
              <a:t>Perfusion:</a:t>
            </a:r>
            <a:r>
              <a:rPr lang="es-ES" sz="1600">
                <a:latin typeface="" pitchFamily="2"/>
              </a:rPr>
              <a:t> </a:t>
            </a:r>
            <a:r>
              <a:rPr lang="es-ES" sz="1600" b="1">
                <a:solidFill>
                  <a:srgbClr val="C5000B"/>
                </a:solidFill>
                <a:latin typeface="" pitchFamily="2"/>
              </a:rPr>
              <a:t>0,2-0,8 mg/h</a:t>
            </a:r>
            <a:r>
              <a:rPr lang="es-ES" sz="1600">
                <a:latin typeface="" pitchFamily="2"/>
              </a:rPr>
              <a:t>.(5 ampll en 500 ml SG en 5h)  </a:t>
            </a:r>
          </a:p>
          <a:p>
            <a:pPr lvl="0"/>
            <a:r>
              <a:rPr lang="es-ES" sz="1600" b="1" u="sng">
                <a:solidFill>
                  <a:srgbClr val="004586"/>
                </a:solidFill>
                <a:latin typeface="" pitchFamily="2"/>
              </a:rPr>
              <a:t>ANEXATE:</a:t>
            </a:r>
            <a:r>
              <a:rPr lang="es-ES" sz="1600">
                <a:latin typeface="" pitchFamily="2"/>
              </a:rPr>
              <a:t>  </a:t>
            </a:r>
            <a:r>
              <a:rPr lang="es-ES" sz="1600" b="1" i="1" u="sng">
                <a:latin typeface="" pitchFamily="2"/>
              </a:rPr>
              <a:t>Perfusion:</a:t>
            </a:r>
            <a:r>
              <a:rPr lang="es-ES" sz="1600" b="1">
                <a:solidFill>
                  <a:srgbClr val="C5000B"/>
                </a:solidFill>
                <a:latin typeface="" pitchFamily="2"/>
              </a:rPr>
              <a:t>0,1-0,4 mg/h</a:t>
            </a:r>
            <a:r>
              <a:rPr lang="es-ES" sz="1600">
                <a:latin typeface="" pitchFamily="2"/>
              </a:rPr>
              <a:t> (2,5 mg en 250 ml SG a 18 ml/h)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314160" y="3458519"/>
            <a:ext cx="3531960" cy="6728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None/>
              <a:tabLst/>
            </a:pPr>
            <a:r>
              <a:rPr lang="es-ES" sz="1400" b="0" i="0" u="none" strike="noStrike" kern="1200" spc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Arial" pitchFamily="2"/>
              </a:rPr>
              <a:t>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03999" y="201600"/>
            <a:ext cx="9072000" cy="12384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rtl="0" hangingPunct="1">
              <a:buNone/>
              <a:tabLst/>
            </a:pPr>
            <a:r>
              <a:rPr lang="es-ES" sz="4000" b="1" i="1" u="sng" strike="noStrike" kern="1200" spc="0">
                <a:ln>
                  <a:noFill/>
                </a:ln>
                <a:solidFill>
                  <a:srgbClr val="000000"/>
                </a:solidFill>
                <a:effectLst>
                  <a:outerShdw dist="17961" dir="2700000">
                    <a:scrgbClr r="0" g="0" b="0"/>
                  </a:outerShdw>
                </a:effectLst>
                <a:uFillTx/>
                <a:latin typeface="Calibri" pitchFamily="18"/>
                <a:ea typeface="Microsoft YaHei" pitchFamily="2"/>
                <a:cs typeface="Arial" pitchFamily="2"/>
              </a:rPr>
              <a:t>MEDICACION MANTENIMIENTO POSTINTUBACION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RI UCI GALDAK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280" cy="126180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es-ES" sz="4000" b="1" u="sng">
                <a:latin typeface="Arial" pitchFamily="18"/>
              </a:rPr>
              <a:t>EJEMPLO SRI UCI GALDAKAO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280" cy="5000040"/>
          </a:xfrm>
        </p:spPr>
        <p:txBody>
          <a:bodyPr wrap="square" lIns="90000" tIns="45000" rIns="90000" bIns="45000" anchor="t"/>
          <a:lstStyle>
            <a:def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16"/>
                <a:ea typeface="Microsoft YaHei"/>
                <a:cs typeface="Arial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6"/>
                <a:ea typeface="Microsoft YaHei"/>
                <a:cs typeface="Arial"/>
              </a:defRPr>
            </a:lvl9pPr>
          </a:lstStyle>
          <a:p>
            <a:pPr marL="0" lvl="0" indent="0">
              <a:spcAft>
                <a:spcPts val="1414"/>
              </a:spcAft>
            </a:pPr>
            <a:r>
              <a:rPr lang="es-ES" sz="2400" b="1" i="1" u="sng">
                <a:solidFill>
                  <a:srgbClr val="314004"/>
                </a:solidFill>
                <a:latin typeface="Arial" pitchFamily="18"/>
                <a:ea typeface="Microsoft YaHei" pitchFamily="2"/>
                <a:cs typeface="Arial" pitchFamily="2"/>
              </a:rPr>
              <a:t>Si Shock septico/ Broncoespasmo:</a:t>
            </a:r>
          </a:p>
          <a:p>
            <a:pPr marL="0" lvl="0" indent="0">
              <a:spcAft>
                <a:spcPts val="1414"/>
              </a:spcAft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    </a:t>
            </a:r>
            <a:r>
              <a:rPr lang="es-ES" sz="22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 Fentanest 1 amp + Esmeron 1 amp + ketolar 2 ml.</a:t>
            </a:r>
          </a:p>
          <a:p>
            <a:pPr marL="0" lvl="0" indent="0">
              <a:spcAft>
                <a:spcPts val="1414"/>
              </a:spcAft>
            </a:pPr>
            <a:endParaRPr lang="es-ES" sz="2200"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</a:pPr>
            <a:r>
              <a:rPr lang="es-ES" sz="2400" b="1" i="1" u="sng">
                <a:solidFill>
                  <a:srgbClr val="314004"/>
                </a:solidFill>
                <a:latin typeface="Arial" pitchFamily="18"/>
                <a:ea typeface="Microsoft YaHei" pitchFamily="2"/>
                <a:cs typeface="Arial" pitchFamily="2"/>
              </a:rPr>
              <a:t>Si Inestabilidad Hemodinamica o TCE</a:t>
            </a:r>
            <a:r>
              <a:rPr lang="es-ES" sz="2400" b="1" i="1">
                <a:solidFill>
                  <a:srgbClr val="314004"/>
                </a:solidFill>
                <a:latin typeface="Arial" pitchFamily="18"/>
                <a:ea typeface="Microsoft YaHei" pitchFamily="2"/>
                <a:cs typeface="Arial" pitchFamily="2"/>
              </a:rPr>
              <a:t>:</a:t>
            </a:r>
          </a:p>
          <a:p>
            <a:pPr marL="0" lvl="0" indent="0">
              <a:spcAft>
                <a:spcPts val="1414"/>
              </a:spcAft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     </a:t>
            </a:r>
            <a:r>
              <a:rPr lang="es-ES" sz="22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Fentanest 1 amp + Esmeron 1amp + Hipnomidate 1 amp.</a:t>
            </a:r>
          </a:p>
          <a:p>
            <a:pPr marL="0" lvl="0" indent="0">
              <a:spcAft>
                <a:spcPts val="1414"/>
              </a:spcAft>
            </a:pPr>
            <a:endParaRPr lang="es-ES" sz="2200">
              <a:solidFill>
                <a:srgbClr val="C5000B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indent="0">
              <a:spcAft>
                <a:spcPts val="1414"/>
              </a:spcAft>
            </a:pPr>
            <a:r>
              <a:rPr lang="es-ES" sz="2400" b="1" i="1" u="sng">
                <a:solidFill>
                  <a:srgbClr val="314004"/>
                </a:solidFill>
                <a:latin typeface="Arial" pitchFamily="18"/>
                <a:ea typeface="Microsoft YaHei" pitchFamily="2"/>
                <a:cs typeface="Arial" pitchFamily="2"/>
              </a:rPr>
              <a:t>Si Estabilidad Hemodinamica o TCE:</a:t>
            </a:r>
          </a:p>
          <a:p>
            <a:pPr marL="0" lvl="0" indent="0">
              <a:spcAft>
                <a:spcPts val="1414"/>
              </a:spcAft>
            </a:pPr>
            <a:r>
              <a:rPr lang="es-ES" sz="2200">
                <a:latin typeface="Arial" pitchFamily="18"/>
                <a:ea typeface="Microsoft YaHei" pitchFamily="2"/>
                <a:cs typeface="Arial" pitchFamily="2"/>
              </a:rPr>
              <a:t>     </a:t>
            </a:r>
            <a:r>
              <a:rPr lang="es-ES" sz="2200">
                <a:solidFill>
                  <a:srgbClr val="C5000B"/>
                </a:solidFill>
                <a:latin typeface="Arial" pitchFamily="18"/>
                <a:ea typeface="Microsoft YaHei" pitchFamily="2"/>
                <a:cs typeface="Arial" pitchFamily="2"/>
              </a:rPr>
              <a:t>Fentanest 1 amp + Esmeron 1 amp + Propofol 1% 10 ml.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determinado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1354</Words>
  <Application>Microsoft Office PowerPoint</Application>
  <PresentationFormat>Presentación en pantalla (4:3)</PresentationFormat>
  <Paragraphs>207</Paragraphs>
  <Slides>25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27" baseType="lpstr">
      <vt:lpstr>Predeterminado</vt:lpstr>
      <vt:lpstr>Predeterminado 1</vt:lpstr>
      <vt:lpstr>BOX DE REANIMACION URG HªSAN ELOY</vt:lpstr>
      <vt:lpstr>MONITOR LIFEPAK 12</vt:lpstr>
      <vt:lpstr>OPCIONES DEL LIFEPAK 12</vt:lpstr>
      <vt:lpstr>LIFEPAK 12</vt:lpstr>
      <vt:lpstr>BOTONAJE LIFEPAK 12</vt:lpstr>
      <vt:lpstr>DESFIBRILACION</vt:lpstr>
      <vt:lpstr>DESFIBRILACION</vt:lpstr>
      <vt:lpstr>CARDIOVERSION SINCRONIZADA</vt:lpstr>
      <vt:lpstr>CARDIOVERSION SINCRONIZADA</vt:lpstr>
      <vt:lpstr>SELECCION ENERGIA EN CVS</vt:lpstr>
      <vt:lpstr>MARCAPASOS TRANSCUTANEO</vt:lpstr>
      <vt:lpstr>MARCAPASOS TRANSCUTANEO</vt:lpstr>
      <vt:lpstr>SEDOANALGESIA  EN CVS Y MARCAPASOS</vt:lpstr>
      <vt:lpstr>ANTIDOTOS</vt:lpstr>
      <vt:lpstr>RESPIRADOR OXYLOG 2000</vt:lpstr>
      <vt:lpstr>PARAMETROS OXYLOG 2000</vt:lpstr>
      <vt:lpstr>PARAMETROS RESPIRADOR</vt:lpstr>
      <vt:lpstr>RESPIRADOR OXYLOG 2000</vt:lpstr>
      <vt:lpstr>SECUENCIA RAPIDA INTUBACION</vt:lpstr>
      <vt:lpstr>SRI-PREMEDICACION</vt:lpstr>
      <vt:lpstr>SRI-INDUCCION-HIPNOSIS</vt:lpstr>
      <vt:lpstr>SRI-INDUCCION-HIPNOSIS</vt:lpstr>
      <vt:lpstr>SRI-RELAJANTES MUSCULARES</vt:lpstr>
      <vt:lpstr>Presentación de PowerPoint</vt:lpstr>
      <vt:lpstr>EJEMPLO SRI UCI GALDAKAO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 DE REANIMACION URG HªSAN ELOY</dc:title>
  <dc:creator>MANUEL FERNANDEZ RODRIGUEZ</dc:creator>
  <cp:lastModifiedBy>MANUEL FERNANDEZ RODRIGUEZ</cp:lastModifiedBy>
  <cp:revision>15</cp:revision>
  <dcterms:modified xsi:type="dcterms:W3CDTF">2016-10-14T06:57:35Z</dcterms:modified>
</cp:coreProperties>
</file>